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20"/>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64" r:id="rId16"/>
    <p:sldId id="266" r:id="rId17"/>
    <p:sldId id="274"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varScale="1">
        <p:scale>
          <a:sx n="90" d="100"/>
          <a:sy n="90" d="100"/>
        </p:scale>
        <p:origin x="1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F7EB8-4E4F-2C45-8702-DD3FCAEF1973}"/>
              </a:ext>
            </a:extLst>
          </p:cNvPr>
          <p:cNvSpPr>
            <a:spLocks noGrp="1"/>
          </p:cNvSpPr>
          <p:nvPr>
            <p:ph type="dt" sz="half" idx="10"/>
          </p:nvPr>
        </p:nvSpPr>
        <p:spPr/>
        <p:txBody>
          <a:bodyPr/>
          <a:lstStyle/>
          <a:p>
            <a:fld id="{03B810E5-D8B9-E44C-B06F-A6A2B92E4978}" type="datetime1">
              <a:rPr lang="en-IN" smtClean="0"/>
              <a:t>11-06-2024</a:t>
            </a:fld>
            <a:endParaRPr lang="en-US"/>
          </a:p>
        </p:txBody>
      </p:sp>
      <p:sp>
        <p:nvSpPr>
          <p:cNvPr id="5" name="Footer Placeholder 4">
            <a:extLst>
              <a:ext uri="{FF2B5EF4-FFF2-40B4-BE49-F238E27FC236}">
                <a16:creationId xmlns:a16="http://schemas.microsoft.com/office/drawing/2014/main"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66B53-BBDF-4F4D-BD9D-1709D6236215}"/>
              </a:ext>
            </a:extLst>
          </p:cNvPr>
          <p:cNvSpPr>
            <a:spLocks noGrp="1"/>
          </p:cNvSpPr>
          <p:nvPr>
            <p:ph type="dt" sz="half" idx="10"/>
          </p:nvPr>
        </p:nvSpPr>
        <p:spPr/>
        <p:txBody>
          <a:bodyPr/>
          <a:lstStyle/>
          <a:p>
            <a:fld id="{4F95A203-4E5B-7C4F-BA70-481DD4DF6F5C}" type="datetime1">
              <a:rPr lang="en-IN" smtClean="0"/>
              <a:t>11-06-2024</a:t>
            </a:fld>
            <a:endParaRPr lang="en-US"/>
          </a:p>
        </p:txBody>
      </p:sp>
      <p:sp>
        <p:nvSpPr>
          <p:cNvPr id="5" name="Footer Placeholder 4">
            <a:extLst>
              <a:ext uri="{FF2B5EF4-FFF2-40B4-BE49-F238E27FC236}">
                <a16:creationId xmlns:a16="http://schemas.microsoft.com/office/drawing/2014/main"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A43D1-A4F7-6049-8950-FEBB573DEB25}"/>
              </a:ext>
            </a:extLst>
          </p:cNvPr>
          <p:cNvSpPr>
            <a:spLocks noGrp="1"/>
          </p:cNvSpPr>
          <p:nvPr>
            <p:ph type="dt" sz="half" idx="10"/>
          </p:nvPr>
        </p:nvSpPr>
        <p:spPr/>
        <p:txBody>
          <a:bodyPr/>
          <a:lstStyle/>
          <a:p>
            <a:fld id="{28AA9373-E5A3-3646-94F5-0C005CD8EAF1}" type="datetime1">
              <a:rPr lang="en-IN" smtClean="0"/>
              <a:t>11-06-2024</a:t>
            </a:fld>
            <a:endParaRPr lang="en-US"/>
          </a:p>
        </p:txBody>
      </p:sp>
      <p:sp>
        <p:nvSpPr>
          <p:cNvPr id="5" name="Footer Placeholder 4">
            <a:extLst>
              <a:ext uri="{FF2B5EF4-FFF2-40B4-BE49-F238E27FC236}">
                <a16:creationId xmlns:a16="http://schemas.microsoft.com/office/drawing/2014/main"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3EC4B-7476-D541-A88B-A7CB04ADA356}"/>
              </a:ext>
            </a:extLst>
          </p:cNvPr>
          <p:cNvSpPr>
            <a:spLocks noGrp="1"/>
          </p:cNvSpPr>
          <p:nvPr>
            <p:ph type="dt" sz="half" idx="10"/>
          </p:nvPr>
        </p:nvSpPr>
        <p:spPr/>
        <p:txBody>
          <a:bodyPr/>
          <a:lstStyle/>
          <a:p>
            <a:fld id="{87BE53AA-E8AF-4C43-AA4A-F8A01109514E}" type="datetime1">
              <a:rPr lang="en-IN" smtClean="0"/>
              <a:t>11-06-2024</a:t>
            </a:fld>
            <a:endParaRPr lang="en-US"/>
          </a:p>
        </p:txBody>
      </p:sp>
      <p:sp>
        <p:nvSpPr>
          <p:cNvPr id="5" name="Footer Placeholder 4">
            <a:extLst>
              <a:ext uri="{FF2B5EF4-FFF2-40B4-BE49-F238E27FC236}">
                <a16:creationId xmlns:a16="http://schemas.microsoft.com/office/drawing/2014/main"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E28EF8-C911-A34D-80CC-B1216AC2C3DD}"/>
              </a:ext>
            </a:extLst>
          </p:cNvPr>
          <p:cNvSpPr>
            <a:spLocks noGrp="1"/>
          </p:cNvSpPr>
          <p:nvPr>
            <p:ph type="dt" sz="half" idx="10"/>
          </p:nvPr>
        </p:nvSpPr>
        <p:spPr/>
        <p:txBody>
          <a:bodyPr/>
          <a:lstStyle/>
          <a:p>
            <a:fld id="{358E9080-3392-FE44-881A-731CA9A78B97}" type="datetime1">
              <a:rPr lang="en-IN" smtClean="0"/>
              <a:t>11-06-2024</a:t>
            </a:fld>
            <a:endParaRPr lang="en-US"/>
          </a:p>
        </p:txBody>
      </p:sp>
      <p:sp>
        <p:nvSpPr>
          <p:cNvPr id="5" name="Footer Placeholder 4">
            <a:extLst>
              <a:ext uri="{FF2B5EF4-FFF2-40B4-BE49-F238E27FC236}">
                <a16:creationId xmlns:a16="http://schemas.microsoft.com/office/drawing/2014/main"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DBFBB-ABB8-9348-968C-9C526A717E63}"/>
              </a:ext>
            </a:extLst>
          </p:cNvPr>
          <p:cNvSpPr>
            <a:spLocks noGrp="1"/>
          </p:cNvSpPr>
          <p:nvPr>
            <p:ph type="dt" sz="half" idx="10"/>
          </p:nvPr>
        </p:nvSpPr>
        <p:spPr/>
        <p:txBody>
          <a:bodyPr/>
          <a:lstStyle/>
          <a:p>
            <a:fld id="{096B7255-BA56-F44A-B3CD-AA6CEB676C47}" type="datetime1">
              <a:rPr lang="en-IN" smtClean="0"/>
              <a:t>11-06-2024</a:t>
            </a:fld>
            <a:endParaRPr lang="en-US"/>
          </a:p>
        </p:txBody>
      </p:sp>
      <p:sp>
        <p:nvSpPr>
          <p:cNvPr id="6" name="Footer Placeholder 5">
            <a:extLst>
              <a:ext uri="{FF2B5EF4-FFF2-40B4-BE49-F238E27FC236}">
                <a16:creationId xmlns:a16="http://schemas.microsoft.com/office/drawing/2014/main"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E1169-18D5-5944-9B0F-1A355ADF2D46}"/>
              </a:ext>
            </a:extLst>
          </p:cNvPr>
          <p:cNvSpPr>
            <a:spLocks noGrp="1"/>
          </p:cNvSpPr>
          <p:nvPr>
            <p:ph type="dt" sz="half" idx="10"/>
          </p:nvPr>
        </p:nvSpPr>
        <p:spPr/>
        <p:txBody>
          <a:bodyPr/>
          <a:lstStyle/>
          <a:p>
            <a:fld id="{A2289747-1E79-8041-A160-084EBAD79B6C}" type="datetime1">
              <a:rPr lang="en-IN" smtClean="0"/>
              <a:t>11-06-2024</a:t>
            </a:fld>
            <a:endParaRPr lang="en-US"/>
          </a:p>
        </p:txBody>
      </p:sp>
      <p:sp>
        <p:nvSpPr>
          <p:cNvPr id="8" name="Footer Placeholder 7">
            <a:extLst>
              <a:ext uri="{FF2B5EF4-FFF2-40B4-BE49-F238E27FC236}">
                <a16:creationId xmlns:a16="http://schemas.microsoft.com/office/drawing/2014/main"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0DC81-B2C9-AB4D-8AAD-3CD5AB9C5056}"/>
              </a:ext>
            </a:extLst>
          </p:cNvPr>
          <p:cNvSpPr>
            <a:spLocks noGrp="1"/>
          </p:cNvSpPr>
          <p:nvPr>
            <p:ph type="dt" sz="half" idx="10"/>
          </p:nvPr>
        </p:nvSpPr>
        <p:spPr/>
        <p:txBody>
          <a:bodyPr/>
          <a:lstStyle/>
          <a:p>
            <a:fld id="{5019C4E3-A734-744E-89DD-E939AF88222F}" type="datetime1">
              <a:rPr lang="en-IN" smtClean="0"/>
              <a:t>11-06-2024</a:t>
            </a:fld>
            <a:endParaRPr lang="en-US"/>
          </a:p>
        </p:txBody>
      </p:sp>
      <p:sp>
        <p:nvSpPr>
          <p:cNvPr id="4" name="Footer Placeholder 3">
            <a:extLst>
              <a:ext uri="{FF2B5EF4-FFF2-40B4-BE49-F238E27FC236}">
                <a16:creationId xmlns:a16="http://schemas.microsoft.com/office/drawing/2014/main"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70542-EDA6-B646-B244-7384F1D63E25}"/>
              </a:ext>
            </a:extLst>
          </p:cNvPr>
          <p:cNvSpPr>
            <a:spLocks noGrp="1"/>
          </p:cNvSpPr>
          <p:nvPr>
            <p:ph type="dt" sz="half" idx="10"/>
          </p:nvPr>
        </p:nvSpPr>
        <p:spPr/>
        <p:txBody>
          <a:bodyPr/>
          <a:lstStyle/>
          <a:p>
            <a:fld id="{0875150D-0CC1-0446-B0A6-7D95C9D42A83}" type="datetime1">
              <a:rPr lang="en-IN" smtClean="0"/>
              <a:t>11-06-2024</a:t>
            </a:fld>
            <a:endParaRPr lang="en-US"/>
          </a:p>
        </p:txBody>
      </p:sp>
      <p:sp>
        <p:nvSpPr>
          <p:cNvPr id="3" name="Footer Placeholder 2">
            <a:extLst>
              <a:ext uri="{FF2B5EF4-FFF2-40B4-BE49-F238E27FC236}">
                <a16:creationId xmlns:a16="http://schemas.microsoft.com/office/drawing/2014/main"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9F8587-202E-384B-9E46-F7ECC1FDD809}"/>
              </a:ext>
            </a:extLst>
          </p:cNvPr>
          <p:cNvSpPr>
            <a:spLocks noGrp="1"/>
          </p:cNvSpPr>
          <p:nvPr>
            <p:ph type="dt" sz="half" idx="10"/>
          </p:nvPr>
        </p:nvSpPr>
        <p:spPr/>
        <p:txBody>
          <a:bodyPr/>
          <a:lstStyle/>
          <a:p>
            <a:fld id="{38F8B615-CDCF-2442-9D77-7006D701BC5C}" type="datetime1">
              <a:rPr lang="en-IN" smtClean="0"/>
              <a:t>11-06-2024</a:t>
            </a:fld>
            <a:endParaRPr lang="en-US"/>
          </a:p>
        </p:txBody>
      </p:sp>
      <p:sp>
        <p:nvSpPr>
          <p:cNvPr id="6" name="Footer Placeholder 5">
            <a:extLst>
              <a:ext uri="{FF2B5EF4-FFF2-40B4-BE49-F238E27FC236}">
                <a16:creationId xmlns:a16="http://schemas.microsoft.com/office/drawing/2014/main"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CD98C1-58A2-474D-A0C7-9C2D27F51DDF}"/>
              </a:ext>
            </a:extLst>
          </p:cNvPr>
          <p:cNvSpPr>
            <a:spLocks noGrp="1"/>
          </p:cNvSpPr>
          <p:nvPr>
            <p:ph type="dt" sz="half" idx="10"/>
          </p:nvPr>
        </p:nvSpPr>
        <p:spPr/>
        <p:txBody>
          <a:bodyPr/>
          <a:lstStyle/>
          <a:p>
            <a:fld id="{13A431DE-91AE-A640-9D05-DE0C10762CA3}" type="datetime1">
              <a:rPr lang="en-IN" smtClean="0"/>
              <a:t>11-06-2024</a:t>
            </a:fld>
            <a:endParaRPr lang="en-US"/>
          </a:p>
        </p:txBody>
      </p:sp>
      <p:sp>
        <p:nvSpPr>
          <p:cNvPr id="6" name="Footer Placeholder 5">
            <a:extLst>
              <a:ext uri="{FF2B5EF4-FFF2-40B4-BE49-F238E27FC236}">
                <a16:creationId xmlns:a16="http://schemas.microsoft.com/office/drawing/2014/main"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11-06-2024</a:t>
            </a:fld>
            <a:endParaRPr lang="en-US"/>
          </a:p>
        </p:txBody>
      </p:sp>
      <p:sp>
        <p:nvSpPr>
          <p:cNvPr id="5" name="Footer Placeholder 4">
            <a:extLst>
              <a:ext uri="{FF2B5EF4-FFF2-40B4-BE49-F238E27FC236}">
                <a16:creationId xmlns:a16="http://schemas.microsoft.com/office/drawing/2014/main"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t>Analyzing the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1524000" y="4007675"/>
            <a:ext cx="9144000" cy="1655762"/>
          </a:xfrm>
        </p:spPr>
        <p:txBody>
          <a:bodyPr/>
          <a:lstStyle/>
          <a:p>
            <a:r>
              <a:rPr lang="en-US" dirty="0"/>
              <a:t>By: Shriram Buchkul</a:t>
            </a:r>
          </a:p>
          <a:p>
            <a:r>
              <a:rPr lang="en-US" dirty="0"/>
              <a:t>Date: June 11, 2024</a:t>
            </a:r>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10</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8: First 10 rows of </a:t>
            </a:r>
            <a:r>
              <a:rPr lang="en-IN" dirty="0"/>
              <a:t>clustering </a:t>
            </a:r>
            <a:r>
              <a:rPr lang="en-IN" dirty="0" err="1"/>
              <a:t>neighborhoods</a:t>
            </a:r>
            <a:r>
              <a:rPr lang="en-IN" dirty="0"/>
              <a:t> in Mumbai </a:t>
            </a:r>
            <a:r>
              <a:rPr lang="en-IN" dirty="0" err="1"/>
              <a:t>dataframe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p:txBody>
          <a:bodyPr/>
          <a:lstStyle/>
          <a:p>
            <a:r>
              <a:rPr lang="en-US" dirty="0"/>
              <a:t>Results Continued – Cluster 1</a:t>
            </a:r>
          </a:p>
        </p:txBody>
      </p:sp>
      <p:sp>
        <p:nvSpPr>
          <p:cNvPr id="3" name="Content Placeholder 2">
            <a:extLst>
              <a:ext uri="{FF2B5EF4-FFF2-40B4-BE49-F238E27FC236}">
                <a16:creationId xmlns:a16="http://schemas.microsoft.com/office/drawing/2014/main"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pic>
        <p:nvPicPr>
          <p:cNvPr id="4" name="Picture 3">
            <a:extLst>
              <a:ext uri="{FF2B5EF4-FFF2-40B4-BE49-F238E27FC236}">
                <a16:creationId xmlns:a16="http://schemas.microsoft.com/office/drawing/2014/main"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1174171" y="2079874"/>
            <a:ext cx="9843657" cy="3739726"/>
          </a:xfrm>
          <a:prstGeom prst="rect">
            <a:avLst/>
          </a:prstGeom>
        </p:spPr>
      </p:pic>
      <p:sp>
        <p:nvSpPr>
          <p:cNvPr id="9" name="TextBox 8">
            <a:extLst>
              <a:ext uri="{FF2B5EF4-FFF2-40B4-BE49-F238E27FC236}">
                <a16:creationId xmlns:a16="http://schemas.microsoft.com/office/drawing/2014/main"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Figure 9: Cluster 1</a:t>
            </a:r>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p:txBody>
          <a:bodyPr/>
          <a:lstStyle/>
          <a:p>
            <a:r>
              <a:rPr lang="en-US" dirty="0"/>
              <a:t>Results Continued – Cluster 2</a:t>
            </a:r>
          </a:p>
        </p:txBody>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p:txBody>
          <a:bodyPr/>
          <a:lstStyle/>
          <a:p>
            <a:fld id="{CA090DF8-AF30-2C41-B480-C5C8796E225F}" type="slidenum">
              <a:rPr lang="en-US" smtClean="0"/>
              <a:t>12</a:t>
            </a:fld>
            <a:endParaRPr lang="en-US"/>
          </a:p>
        </p:txBody>
      </p:sp>
      <p:pic>
        <p:nvPicPr>
          <p:cNvPr id="5" name="Picture 4">
            <a:extLst>
              <a:ext uri="{FF2B5EF4-FFF2-40B4-BE49-F238E27FC236}">
                <a16:creationId xmlns:a16="http://schemas.microsoft.com/office/drawing/2014/main" id="{1151EA4F-8BA8-974E-A1CB-2C2B5439E5AC}"/>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69573"/>
            <a:ext cx="10515600" cy="4094619"/>
          </a:xfrm>
          <a:prstGeom prst="rect">
            <a:avLst/>
          </a:prstGeom>
        </p:spPr>
      </p:pic>
      <p:sp>
        <p:nvSpPr>
          <p:cNvPr id="9" name="TextBox 8">
            <a:extLst>
              <a:ext uri="{FF2B5EF4-FFF2-40B4-BE49-F238E27FC236}">
                <a16:creationId xmlns:a16="http://schemas.microsoft.com/office/drawing/2014/main" id="{9D019412-8E36-6241-A2E1-CB37DCD45499}"/>
              </a:ext>
            </a:extLst>
          </p:cNvPr>
          <p:cNvSpPr txBox="1"/>
          <p:nvPr/>
        </p:nvSpPr>
        <p:spPr>
          <a:xfrm>
            <a:off x="5062959" y="5766041"/>
            <a:ext cx="2066081" cy="369332"/>
          </a:xfrm>
          <a:prstGeom prst="rect">
            <a:avLst/>
          </a:prstGeom>
          <a:noFill/>
        </p:spPr>
        <p:txBody>
          <a:bodyPr wrap="square" rtlCol="0">
            <a:spAutoFit/>
          </a:bodyPr>
          <a:lstStyle/>
          <a:p>
            <a:r>
              <a:rPr lang="en-US" dirty="0"/>
              <a:t>Figure 10: Cluster 2</a:t>
            </a:r>
          </a:p>
        </p:txBody>
      </p:sp>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p:txBody>
          <a:bodyPr/>
          <a:lstStyle/>
          <a:p>
            <a:r>
              <a:rPr lang="en-US" dirty="0"/>
              <a:t>Results Continued – Cluster 3, 4, and 5</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pic>
        <p:nvPicPr>
          <p:cNvPr id="5" name="Picture 4">
            <a:extLst>
              <a:ext uri="{FF2B5EF4-FFF2-40B4-BE49-F238E27FC236}">
                <a16:creationId xmlns:a16="http://schemas.microsoft.com/office/drawing/2014/main"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746993"/>
          </a:xfrm>
          <a:prstGeom prst="rect">
            <a:avLst/>
          </a:prstGeom>
        </p:spPr>
      </p:pic>
      <p:pic>
        <p:nvPicPr>
          <p:cNvPr id="6" name="Picture 5">
            <a:extLst>
              <a:ext uri="{FF2B5EF4-FFF2-40B4-BE49-F238E27FC236}">
                <a16:creationId xmlns:a16="http://schemas.microsoft.com/office/drawing/2014/main"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838200" y="3694869"/>
            <a:ext cx="10515600" cy="1068375"/>
          </a:xfrm>
          <a:prstGeom prst="rect">
            <a:avLst/>
          </a:prstGeom>
        </p:spPr>
      </p:pic>
      <p:pic>
        <p:nvPicPr>
          <p:cNvPr id="7" name="Picture 6">
            <a:extLst>
              <a:ext uri="{FF2B5EF4-FFF2-40B4-BE49-F238E27FC236}">
                <a16:creationId xmlns:a16="http://schemas.microsoft.com/office/drawing/2014/main" id="{43A5566E-AEAA-6B41-BC14-8AEE54D4A46B}"/>
              </a:ext>
            </a:extLst>
          </p:cNvPr>
          <p:cNvPicPr/>
          <p:nvPr/>
        </p:nvPicPr>
        <p:blipFill>
          <a:blip r:embed="rId4">
            <a:extLst>
              <a:ext uri="{28A0092B-C50C-407E-A947-70E740481C1C}">
                <a14:useLocalDpi xmlns:a14="http://schemas.microsoft.com/office/drawing/2010/main" val="0"/>
              </a:ext>
            </a:extLst>
          </a:blip>
          <a:stretch>
            <a:fillRect/>
          </a:stretch>
        </p:blipFill>
        <p:spPr>
          <a:xfrm>
            <a:off x="838196" y="5020432"/>
            <a:ext cx="10515603" cy="1051236"/>
          </a:xfrm>
          <a:prstGeom prst="rect">
            <a:avLst/>
          </a:prstGeom>
        </p:spPr>
      </p:pic>
      <p:sp>
        <p:nvSpPr>
          <p:cNvPr id="8" name="TextBox 7">
            <a:extLst>
              <a:ext uri="{FF2B5EF4-FFF2-40B4-BE49-F238E27FC236}">
                <a16:creationId xmlns:a16="http://schemas.microsoft.com/office/drawing/2014/main" id="{E07E75B0-7B03-DB4C-8CBD-7FDBA53441EF}"/>
              </a:ext>
            </a:extLst>
          </p:cNvPr>
          <p:cNvSpPr txBox="1"/>
          <p:nvPr/>
        </p:nvSpPr>
        <p:spPr>
          <a:xfrm>
            <a:off x="5087137" y="3261104"/>
            <a:ext cx="2017725" cy="369332"/>
          </a:xfrm>
          <a:prstGeom prst="rect">
            <a:avLst/>
          </a:prstGeom>
          <a:noFill/>
        </p:spPr>
        <p:txBody>
          <a:bodyPr wrap="square" rtlCol="0">
            <a:spAutoFit/>
          </a:bodyPr>
          <a:lstStyle/>
          <a:p>
            <a:r>
              <a:rPr lang="en-US" dirty="0"/>
              <a:t>Figure 11: Cluster 3</a:t>
            </a:r>
          </a:p>
        </p:txBody>
      </p:sp>
      <p:sp>
        <p:nvSpPr>
          <p:cNvPr id="9" name="TextBox 8">
            <a:extLst>
              <a:ext uri="{FF2B5EF4-FFF2-40B4-BE49-F238E27FC236}">
                <a16:creationId xmlns:a16="http://schemas.microsoft.com/office/drawing/2014/main" id="{3C75EBBC-5C01-3B45-8037-CC5B4EDECBA4}"/>
              </a:ext>
            </a:extLst>
          </p:cNvPr>
          <p:cNvSpPr txBox="1"/>
          <p:nvPr/>
        </p:nvSpPr>
        <p:spPr>
          <a:xfrm>
            <a:off x="5031128" y="4656333"/>
            <a:ext cx="2129741" cy="369332"/>
          </a:xfrm>
          <a:prstGeom prst="rect">
            <a:avLst/>
          </a:prstGeom>
          <a:noFill/>
        </p:spPr>
        <p:txBody>
          <a:bodyPr wrap="square" rtlCol="0">
            <a:spAutoFit/>
          </a:bodyPr>
          <a:lstStyle/>
          <a:p>
            <a:r>
              <a:rPr lang="en-US" dirty="0"/>
              <a:t>Figure 12: Cluster 4</a:t>
            </a:r>
          </a:p>
        </p:txBody>
      </p:sp>
      <p:sp>
        <p:nvSpPr>
          <p:cNvPr id="10" name="TextBox 9">
            <a:extLst>
              <a:ext uri="{FF2B5EF4-FFF2-40B4-BE49-F238E27FC236}">
                <a16:creationId xmlns:a16="http://schemas.microsoft.com/office/drawing/2014/main"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Figure 13: Cluster 5</a:t>
            </a:r>
          </a:p>
        </p:txBody>
      </p:sp>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426322"/>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Figure 14: Visualizing the clustering of </a:t>
            </a:r>
            <a:r>
              <a:rPr lang="en-IN" dirty="0" err="1"/>
              <a:t>neighborhoods</a:t>
            </a:r>
            <a:r>
              <a:rPr lang="en-IN" dirty="0"/>
              <a:t> in Mumbai</a:t>
            </a:r>
            <a:r>
              <a:rPr lang="en-IN" dirty="0">
                <a:effectLst/>
              </a:rPr>
              <a:t> </a:t>
            </a:r>
            <a:endParaRPr lang="en-US" dirty="0"/>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14</a:t>
            </a:fld>
            <a:endParaRPr lang="en-US"/>
          </a:p>
        </p:txBody>
      </p:sp>
    </p:spTree>
    <p:extLst>
      <p:ext uri="{BB962C8B-B14F-4D97-AF65-F5344CB8AC3E}">
        <p14:creationId xmlns:p14="http://schemas.microsoft.com/office/powerpoint/2010/main" val="230583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38200" y="1690688"/>
            <a:ext cx="10515600" cy="4351338"/>
          </a:xfrm>
        </p:spPr>
        <p:txBody>
          <a:bodyPr>
            <a:normAutofit/>
          </a:bodyPr>
          <a:lstStyle/>
          <a:p>
            <a:r>
              <a:rPr lang="en-US" sz="2400" dirty="0"/>
              <a:t>By analyzing the clusters, it is evident that neighborhoods in cluster 3, 4, and 5 are not well suited for a new restaurant since they contain a high degree of other venues like </a:t>
            </a:r>
            <a:r>
              <a:rPr lang="en-GB" sz="2400" dirty="0"/>
              <a:t>train station, bus station, fish market, gym and smoke shop</a:t>
            </a:r>
            <a:endParaRPr lang="en-IN" sz="2400" dirty="0"/>
          </a:p>
          <a:p>
            <a:r>
              <a:rPr lang="en-US" sz="2400" dirty="0"/>
              <a:t>Comparing clusters 1 and 2, we find that neighborhoods in cluster 1 contain a much higher degree of food joints</a:t>
            </a:r>
          </a:p>
          <a:p>
            <a:r>
              <a:rPr lang="en-US" sz="2400" dirty="0"/>
              <a:t>Neighborhoods in cluster 2 contain many other venues like </a:t>
            </a:r>
            <a:r>
              <a:rPr lang="en-GB" sz="2400" dirty="0"/>
              <a:t>soccer field, flea market, smoke shop, gym, train station, dance studio and music store</a:t>
            </a:r>
            <a:endParaRPr lang="en-US" sz="2400" dirty="0"/>
          </a:p>
          <a:p>
            <a:r>
              <a:rPr lang="en-US" sz="2400" dirty="0"/>
              <a:t>Thus, the most optimal neighborhoods for starting a restaurant are in cluster 1</a:t>
            </a:r>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15</a:t>
            </a:fld>
            <a:endParaRPr lang="en-US"/>
          </a:p>
        </p:txBody>
      </p:sp>
    </p:spTree>
    <p:extLst>
      <p:ext uri="{BB962C8B-B14F-4D97-AF65-F5344CB8AC3E}">
        <p14:creationId xmlns:p14="http://schemas.microsoft.com/office/powerpoint/2010/main" val="38270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p:txBody>
          <a:bodyPr/>
          <a:lstStyle/>
          <a:p>
            <a:r>
              <a:rPr lang="en-US" dirty="0"/>
              <a:t>Discussion Continued</a:t>
            </a:r>
          </a:p>
        </p:txBody>
      </p:sp>
      <p:sp>
        <p:nvSpPr>
          <p:cNvPr id="3" name="Content Placeholder 2">
            <a:extLst>
              <a:ext uri="{FF2B5EF4-FFF2-40B4-BE49-F238E27FC236}">
                <a16:creationId xmlns:a16="http://schemas.microsoft.com/office/drawing/2014/main" id="{B9A8906E-9E8B-CE47-9811-9A70C55F3151}"/>
              </a:ext>
            </a:extLst>
          </p:cNvPr>
          <p:cNvSpPr>
            <a:spLocks noGrp="1"/>
          </p:cNvSpPr>
          <p:nvPr>
            <p:ph idx="1"/>
          </p:nvPr>
        </p:nvSpPr>
        <p:spPr>
          <a:xfrm>
            <a:off x="838200" y="1469259"/>
            <a:ext cx="10515600" cy="4351338"/>
          </a:xfrm>
        </p:spPr>
        <p:txBody>
          <a:bodyPr/>
          <a:lstStyle/>
          <a:p>
            <a:r>
              <a:rPr lang="en-US" dirty="0"/>
              <a:t>Plotting final results using Folium library in python</a:t>
            </a:r>
          </a:p>
          <a:p>
            <a:endParaRPr lang="en-US" dirty="0"/>
          </a:p>
        </p:txBody>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p:txBody>
          <a:bodyPr/>
          <a:lstStyle/>
          <a:p>
            <a:fld id="{CA090DF8-AF30-2C41-B480-C5C8796E225F}" type="slidenum">
              <a:rPr lang="en-US" smtClean="0"/>
              <a:t>16</a:t>
            </a:fld>
            <a:endParaRPr lang="en-US"/>
          </a:p>
        </p:txBody>
      </p:sp>
      <p:pic>
        <p:nvPicPr>
          <p:cNvPr id="5" name="Picture 4">
            <a:extLst>
              <a:ext uri="{FF2B5EF4-FFF2-40B4-BE49-F238E27FC236}">
                <a16:creationId xmlns:a16="http://schemas.microsoft.com/office/drawing/2014/main" id="{248B0912-3B05-6144-ABDB-2342239F6B23}"/>
              </a:ext>
            </a:extLst>
          </p:cNvPr>
          <p:cNvPicPr/>
          <p:nvPr/>
        </p:nvPicPr>
        <p:blipFill>
          <a:blip r:embed="rId2">
            <a:extLst>
              <a:ext uri="{28A0092B-C50C-407E-A947-70E740481C1C}">
                <a14:useLocalDpi xmlns:a14="http://schemas.microsoft.com/office/drawing/2010/main" val="0"/>
              </a:ext>
            </a:extLst>
          </a:blip>
          <a:stretch>
            <a:fillRect/>
          </a:stretch>
        </p:blipFill>
        <p:spPr>
          <a:xfrm>
            <a:off x="2354001" y="1979275"/>
            <a:ext cx="7483997" cy="4028173"/>
          </a:xfrm>
          <a:prstGeom prst="rect">
            <a:avLst/>
          </a:prstGeom>
        </p:spPr>
      </p:pic>
      <p:sp>
        <p:nvSpPr>
          <p:cNvPr id="6" name="TextBox 5">
            <a:extLst>
              <a:ext uri="{FF2B5EF4-FFF2-40B4-BE49-F238E27FC236}">
                <a16:creationId xmlns:a16="http://schemas.microsoft.com/office/drawing/2014/main"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US" dirty="0"/>
              <a:t>Figure 15: </a:t>
            </a:r>
            <a:r>
              <a:rPr lang="en-IN" dirty="0" err="1"/>
              <a:t>Neighborhoods</a:t>
            </a:r>
            <a:r>
              <a:rPr lang="en-IN" dirty="0"/>
              <a:t> in Mumbai that are most suited for starting a new restaurant (Cluster 1)</a:t>
            </a:r>
            <a:endParaRPr lang="en-US" dirty="0"/>
          </a:p>
        </p:txBody>
      </p:sp>
    </p:spTree>
    <p:extLst>
      <p:ext uri="{BB962C8B-B14F-4D97-AF65-F5344CB8AC3E}">
        <p14:creationId xmlns:p14="http://schemas.microsoft.com/office/powerpoint/2010/main" val="44360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p:txBody>
          <a:bodyPr>
            <a:normAutofit/>
          </a:bodyPr>
          <a:lstStyle/>
          <a:p>
            <a:r>
              <a:rPr lang="en-IN" dirty="0"/>
              <a:t>In this project, the </a:t>
            </a:r>
            <a:r>
              <a:rPr lang="en-IN" dirty="0" err="1"/>
              <a:t>neighborhoods</a:t>
            </a:r>
            <a:r>
              <a:rPr lang="en-IN" dirty="0"/>
              <a:t> in Mumbai, India have been successfully </a:t>
            </a:r>
            <a:r>
              <a:rPr lang="en-IN" dirty="0" err="1"/>
              <a:t>analyzed</a:t>
            </a:r>
            <a:r>
              <a:rPr lang="en-IN" dirty="0"/>
              <a:t> for determining which would be the best </a:t>
            </a:r>
            <a:r>
              <a:rPr lang="en-IN" dirty="0" err="1"/>
              <a:t>neighborhoods</a:t>
            </a:r>
            <a:r>
              <a:rPr lang="en-IN" dirty="0"/>
              <a:t> for opening a new restaurant</a:t>
            </a:r>
          </a:p>
          <a:p>
            <a:r>
              <a:rPr lang="en-IN" dirty="0"/>
              <a:t>Based on the analysis carried out, </a:t>
            </a:r>
            <a:r>
              <a:rPr lang="en-IN" dirty="0" err="1"/>
              <a:t>neighborhoods</a:t>
            </a:r>
            <a:r>
              <a:rPr lang="en-IN" dirty="0"/>
              <a:t> 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17</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8200" y="1311797"/>
            <a:ext cx="5471931" cy="4865166"/>
          </a:xfrm>
        </p:spPr>
        <p:txBody>
          <a:bodyPr>
            <a:noAutofit/>
          </a:bodyPr>
          <a:lstStyle/>
          <a:p>
            <a:r>
              <a:rPr lang="en-IN" sz="2400" dirty="0"/>
              <a:t>Mumbai is the financial capital of India and is one of the most densely populated cities in the world</a:t>
            </a:r>
          </a:p>
          <a:p>
            <a:r>
              <a:rPr lang="en-IN" sz="2400" dirty="0"/>
              <a:t>The multi-cultural nature of the city brings with it numerous cuisines from all over the globe</a:t>
            </a:r>
          </a:p>
          <a:p>
            <a:r>
              <a:rPr lang="en-US" sz="2400" dirty="0"/>
              <a:t>Business owners and entrepreneurs might be looking to start a new restaurant in Mumbai</a:t>
            </a:r>
          </a:p>
          <a:p>
            <a:r>
              <a:rPr lang="en-US" sz="2400" dirty="0"/>
              <a:t>The task is to identify neighborhoods that have the potential of being good locations for starting a new restaurant</a:t>
            </a:r>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a:blip r:embed="rId2"/>
          <a:stretch>
            <a:fillRect/>
          </a:stretch>
        </p:blipFill>
        <p:spPr>
          <a:xfrm>
            <a:off x="6310131" y="1311796"/>
            <a:ext cx="5405377" cy="3387524"/>
          </a:xfrm>
          <a:prstGeom prst="rect">
            <a:avLst/>
          </a:prstGeom>
        </p:spPr>
      </p:pic>
      <p:sp>
        <p:nvSpPr>
          <p:cNvPr id="6" name="TextBox 5">
            <a:extLst>
              <a:ext uri="{FF2B5EF4-FFF2-40B4-BE49-F238E27FC236}">
                <a16:creationId xmlns:a16="http://schemas.microsoft.com/office/drawing/2014/main"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Mumbai view</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a:t>
            </a:r>
            <a:r>
              <a:rPr lang="en-IN" dirty="0" err="1"/>
              <a:t>neighborhoods</a:t>
            </a:r>
            <a:r>
              <a:rPr lang="en-IN" dirty="0"/>
              <a:t> in Mumbai using </a:t>
            </a:r>
            <a:r>
              <a:rPr lang="en-IN" dirty="0" err="1"/>
              <a:t>GeoPy</a:t>
            </a:r>
            <a:r>
              <a:rPr lang="en-IN" dirty="0"/>
              <a:t> and Geocoder libraries in python</a:t>
            </a:r>
          </a:p>
          <a:p>
            <a:pPr lvl="1"/>
            <a:r>
              <a:rPr lang="en-IN" dirty="0"/>
              <a:t>Venue data for all </a:t>
            </a:r>
            <a:r>
              <a:rPr lang="en-IN" dirty="0" err="1"/>
              <a:t>neighborhoods</a:t>
            </a:r>
            <a:r>
              <a:rPr lang="en-IN" dirty="0"/>
              <a:t> in Mumbai 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p:txBody>
          <a:bodyPr/>
          <a:lstStyle/>
          <a:p>
            <a:r>
              <a:rPr lang="en-US" dirty="0"/>
              <a:t>Dataset for Mumbai Neighborhoods</a:t>
            </a:r>
          </a:p>
        </p:txBody>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3471726" y="1690688"/>
            <a:ext cx="5248547" cy="4051139"/>
          </a:xfrm>
          <a:prstGeom prst="rect">
            <a:avLst/>
          </a:prstGeom>
        </p:spPr>
      </p:pic>
      <p:sp>
        <p:nvSpPr>
          <p:cNvPr id="10" name="TextBox 9">
            <a:extLst>
              <a:ext uri="{FF2B5EF4-FFF2-40B4-BE49-F238E27FC236}">
                <a16:creationId xmlns:a16="http://schemas.microsoft.com/office/drawing/2014/main" id="{8E1FBC3D-0E2E-E746-A62F-2A2DEEAAD059}"/>
              </a:ext>
            </a:extLst>
          </p:cNvPr>
          <p:cNvSpPr txBox="1"/>
          <p:nvPr/>
        </p:nvSpPr>
        <p:spPr>
          <a:xfrm>
            <a:off x="3899311" y="5710019"/>
            <a:ext cx="4393376" cy="646331"/>
          </a:xfrm>
          <a:prstGeom prst="rect">
            <a:avLst/>
          </a:prstGeom>
          <a:noFill/>
        </p:spPr>
        <p:txBody>
          <a:bodyPr wrap="square" rtlCol="0">
            <a:spAutoFit/>
          </a:bodyPr>
          <a:lstStyle/>
          <a:p>
            <a:pPr algn="ctr"/>
            <a:r>
              <a:rPr lang="en-US" dirty="0"/>
              <a:t>Figure 2: First 10 rows of Mumbai Neighborhood </a:t>
            </a:r>
            <a:r>
              <a:rPr lang="en-US" dirty="0" err="1"/>
              <a:t>Dataframe</a:t>
            </a:r>
            <a:endParaRPr lang="en-US" dirty="0"/>
          </a:p>
        </p:txBody>
      </p:sp>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p:txBody>
          <a:bodyPr/>
          <a:lstStyle/>
          <a:p>
            <a:r>
              <a:rPr lang="en-US" dirty="0"/>
              <a:t>Dataset for Top 10 Most Common Venues</a:t>
            </a:r>
          </a:p>
        </p:txBody>
      </p:sp>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p:txBody>
          <a:bodyPr/>
          <a:lstStyle/>
          <a:p>
            <a:fld id="{CA090DF8-AF30-2C41-B480-C5C8796E225F}" type="slidenum">
              <a:rPr lang="en-US" smtClean="0"/>
              <a:t>4</a:t>
            </a:fld>
            <a:endParaRPr lang="en-US"/>
          </a:p>
        </p:txBody>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784430" y="1658880"/>
            <a:ext cx="8623140" cy="4051139"/>
          </a:xfrm>
          <a:prstGeom prst="rect">
            <a:avLst/>
          </a:prstGeom>
        </p:spPr>
      </p:pic>
      <p:sp>
        <p:nvSpPr>
          <p:cNvPr id="6" name="TextBox 5">
            <a:extLst>
              <a:ext uri="{FF2B5EF4-FFF2-40B4-BE49-F238E27FC236}">
                <a16:creationId xmlns:a16="http://schemas.microsoft.com/office/drawing/2014/main"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US" dirty="0"/>
              <a:t>Figure 3: </a:t>
            </a:r>
            <a:r>
              <a:rPr lang="en-IN" dirty="0"/>
              <a:t>First 10 rows of top 10 most common venues for all </a:t>
            </a:r>
            <a:r>
              <a:rPr lang="en-IN" dirty="0" err="1"/>
              <a:t>neighborhoods</a:t>
            </a:r>
            <a:r>
              <a:rPr lang="en-IN" dirty="0"/>
              <a:t> </a:t>
            </a:r>
            <a:endParaRPr lang="en-US" dirty="0"/>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838200" y="1825625"/>
            <a:ext cx="5296382" cy="4351338"/>
          </a:xfrm>
        </p:spPr>
        <p:txBody>
          <a:bodyPr>
            <a:normAutofit lnSpcReduction="10000"/>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134582" y="1690688"/>
            <a:ext cx="5468850" cy="3983234"/>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US" dirty="0"/>
              <a:t>Figure 4: </a:t>
            </a:r>
            <a:r>
              <a:rPr lang="en-IN" dirty="0"/>
              <a:t>Number of </a:t>
            </a:r>
            <a:r>
              <a:rPr lang="en-IN" dirty="0" err="1"/>
              <a:t>neighborhoods</a:t>
            </a:r>
            <a:r>
              <a:rPr lang="en-IN" dirty="0"/>
              <a:t> grouped by location</a:t>
            </a:r>
          </a:p>
          <a:p>
            <a:endParaRPr lang="en-US" dirty="0"/>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5</a:t>
            </a:fld>
            <a:endParaRPr lang="en-US"/>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5: The </a:t>
            </a:r>
            <a:r>
              <a:rPr lang="en-IN" dirty="0" err="1"/>
              <a:t>neighborhood</a:t>
            </a:r>
            <a:r>
              <a:rPr lang="en-IN" dirty="0"/>
              <a:t> spread across Mumbai</a:t>
            </a:r>
            <a:endParaRPr lang="en-US" dirty="0"/>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2438400" y="2525123"/>
            <a:ext cx="7315200" cy="3550551"/>
          </a:xfrm>
          <a:prstGeom prst="rect">
            <a:avLst/>
          </a:prstGeom>
        </p:spPr>
      </p:pic>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err="1"/>
              <a:t>dataframe</a:t>
            </a:r>
            <a:r>
              <a:rPr lang="en-US" sz="1800" dirty="0"/>
              <a:t> shown</a:t>
            </a:r>
          </a:p>
        </p:txBody>
      </p:sp>
      <p:sp>
        <p:nvSpPr>
          <p:cNvPr id="5" name="TextBox 4">
            <a:extLst>
              <a:ext uri="{FF2B5EF4-FFF2-40B4-BE49-F238E27FC236}">
                <a16:creationId xmlns:a16="http://schemas.microsoft.com/office/drawing/2014/main"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US" dirty="0"/>
              <a:t>Figure 6: </a:t>
            </a:r>
            <a:r>
              <a:rPr lang="en-IN" dirty="0"/>
              <a:t>One-hot Encoding resulting </a:t>
            </a:r>
            <a:r>
              <a:rPr lang="en-IN" dirty="0" err="1"/>
              <a:t>dataframe</a:t>
            </a:r>
            <a:r>
              <a:rPr lang="en-IN" dirty="0">
                <a:effectLst/>
              </a:rPr>
              <a:t> </a:t>
            </a:r>
            <a:endParaRPr lang="en-US" dirty="0"/>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7</a:t>
            </a:fld>
            <a:endParaRPr lang="en-US"/>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err="1"/>
              <a:t>KMeans</a:t>
            </a:r>
            <a:r>
              <a:rPr lang="en-US" sz="2000" dirty="0"/>
              <a:t> clustering was used to cluster neighborhoods in Mumbai based on venue categories</a:t>
            </a:r>
          </a:p>
          <a:p>
            <a:pPr lvl="1"/>
            <a:r>
              <a:rPr lang="en-US" sz="2000" dirty="0"/>
              <a:t>The plot shows a maximum Silhouette Score for 5 clusters and thus the </a:t>
            </a:r>
            <a:r>
              <a:rPr lang="en-US" sz="2000" dirty="0" err="1"/>
              <a:t>n_clusters</a:t>
            </a:r>
            <a:r>
              <a:rPr lang="en-US" sz="2000" dirty="0"/>
              <a:t> parameter in </a:t>
            </a:r>
            <a:r>
              <a:rPr lang="en-US" sz="2000" dirty="0" err="1"/>
              <a:t>KMeans</a:t>
            </a:r>
            <a:r>
              <a:rPr lang="en-US" sz="2000" dirty="0"/>
              <a:t> clustering was set to 5</a:t>
            </a:r>
          </a:p>
        </p:txBody>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5856790" y="1690688"/>
            <a:ext cx="6335210" cy="3541069"/>
          </a:xfrm>
          <a:prstGeom prst="rect">
            <a:avLst/>
          </a:prstGeom>
        </p:spPr>
      </p:pic>
      <p:sp>
        <p:nvSpPr>
          <p:cNvPr id="5" name="TextBox 4">
            <a:extLst>
              <a:ext uri="{FF2B5EF4-FFF2-40B4-BE49-F238E27FC236}">
                <a16:creationId xmlns:a16="http://schemas.microsoft.com/office/drawing/2014/main"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Figure 7: Silhouette scores for varying number of clusters</a:t>
            </a:r>
            <a:r>
              <a:rPr lang="en-IN" dirty="0">
                <a:effectLst/>
              </a:rPr>
              <a:t> in </a:t>
            </a:r>
            <a:r>
              <a:rPr lang="en-IN" dirty="0" err="1">
                <a:effectLst/>
              </a:rPr>
              <a:t>KMeans</a:t>
            </a:r>
            <a:r>
              <a:rPr lang="en-IN" dirty="0">
                <a:effectLst/>
              </a:rPr>
              <a:t> clustering</a:t>
            </a:r>
            <a:endParaRPr lang="en-US" dirty="0"/>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8</a:t>
            </a:fld>
            <a:endParaRPr lang="en-US"/>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TotalTime>
  <Words>795</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Analyzing the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 4, and 5</vt:lpstr>
      <vt:lpstr>Results Continued</vt:lpstr>
      <vt:lpstr>Discussion</vt:lpstr>
      <vt:lpstr>Discussion Continued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Shriram Buchkul</cp:lastModifiedBy>
  <cp:revision>19</cp:revision>
  <dcterms:created xsi:type="dcterms:W3CDTF">2020-08-04T12:52:02Z</dcterms:created>
  <dcterms:modified xsi:type="dcterms:W3CDTF">2024-06-11T16:18:03Z</dcterms:modified>
</cp:coreProperties>
</file>